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3" r:id="rId6"/>
    <p:sldId id="264" r:id="rId7"/>
    <p:sldId id="266" r:id="rId8"/>
    <p:sldId id="268" r:id="rId9"/>
    <p:sldId id="269" r:id="rId10"/>
    <p:sldId id="271" r:id="rId11"/>
    <p:sldId id="272" r:id="rId12"/>
    <p:sldId id="262" r:id="rId13"/>
  </p:sldIdLst>
  <p:sldSz cx="12192000" cy="6858000"/>
  <p:notesSz cx="6858000" cy="9144000"/>
  <p:embeddedFontLst>
    <p:embeddedFont>
      <p:font typeface="G마켓 산스 Medium" panose="02000000000000000000" pitchFamily="50" charset="-127"/>
      <p:regular r:id="rId14"/>
    </p:embeddedFont>
    <p:embeddedFont>
      <p:font typeface="G마켓 산스 TTF Light" panose="02000000000000000000" pitchFamily="2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ck" initials="D" lastIdx="2" clrIdx="0">
    <p:extLst>
      <p:ext uri="{19B8F6BF-5375-455C-9EA6-DF929625EA0E}">
        <p15:presenceInfo xmlns:p15="http://schemas.microsoft.com/office/powerpoint/2012/main" userId="Du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8T03:11:27.162" idx="1">
    <p:pos x="10" y="10"/>
    <p:text>https://www.artinsight.co.kr/news/view.php?no=29459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CF38B-CF85-4C2F-9F74-0BA63603F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9D95D6-E1F3-4BE1-9E68-8FB95A82E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DF435-4CB1-4135-8AB3-3809D293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A1B8F-CD2D-4118-BB72-03C49AE0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EA370-2F60-4952-AE6E-A296D0E8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7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AE8BE-167A-40B0-82AA-71A996D4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BD33A7-52DB-48FF-8E7A-53D371241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D3ACE-DA64-41F2-8B0E-8C008C6B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16C1D-D5B4-46A7-A446-C2758261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AAFD6-FC9F-4B44-8B90-BC551C0B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0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277906-8279-47C6-8A7C-9824AE1A2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A25B89-03CF-4B84-A766-8A9BF19A5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971A3-13A4-46B6-8D7A-B114551B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9F8FC-6799-44DC-8BD6-6BC2C905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909D0-5504-43A3-A40D-2C93D794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024DA-0B21-4A9B-B20B-3E5EDA43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CE3CC-03EA-46E8-B325-E3E6A8AE0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6DC0C-AAA5-49BB-A4D5-615FAD1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E9E52-2BD0-4D06-9060-D5FC0BA5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8A6E2-50EB-4789-B164-7C48EBDC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9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F41DD-8894-4338-88AC-242313F7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86D07-8E35-4504-B823-7346309CE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C72E21-B9FF-4F82-8B5B-E43EFAB9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50B71-2897-46D0-9FA3-E59AFB8F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C94A4-8CE0-4423-8BF1-E40EF6C5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1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662AA-EA0A-439F-AF1F-0F485FA3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4FAC-D657-402E-BD4D-7F224028B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825633-39DC-4F8C-A5C2-037FCA254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203786-CC67-4374-8004-38B99E34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75F8F9-B25E-4E98-956F-804E05CF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BEF50E-7BF2-4991-B3EE-E6D16DFF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2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CACFF-6C5F-48F8-BC1B-F9B06248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666DB2-03CF-4420-AD68-7EDFAFD2F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F1BC43-7953-45DD-9273-36D7F0299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1E2306-9CBC-4654-B7C9-E87A6E6B0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1A3C17-B5F7-41A4-A40C-A62B56C5E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0E1E47-21C2-4E2F-AB77-0383BFAF0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5D26A9-652C-49E7-9196-F69B2FEA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2A004C-B9A0-4F44-B8F8-B808FB5C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2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65E1A-290C-40F3-85DB-D9D66CA1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05DE46-CD78-4E37-9545-82E0293D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2C4D49-EFFF-467D-8C66-8760199A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10D5D5-F264-4EE9-9730-791B0CC8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6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5485D9-A061-45F5-8F9E-BF3409C8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BFC695-B891-4477-95C3-038DEDAF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6CCF7F-8DD9-4A23-80E7-1E5164D6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7E855-D390-4788-8ECA-3E6C5DE7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9775C-F7C5-4F6F-9452-0E89AE83C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65A484-FD24-465E-8993-3D818E37D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247B21-2341-4960-BFD9-9EACC7BB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B212C7-2226-448D-ADBF-19F36C56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2ECBA6-12ED-40E7-BA92-1FB65F54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7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0D62D-3458-4F41-B55B-1E9AE82E0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820A9C-B59C-4B13-A7C6-644A9B907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44AAEF-45B5-452E-9520-5A54F48EC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4609B5-4BF8-4F69-B851-7BA43DD2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0F734B-8ADC-4748-A3F0-F1CC797A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975FF6-5A34-4C7D-855E-AD9B07FD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9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3BD68-2FEB-4F01-8A54-AB4CEDB1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7B185-5991-42A0-89E7-BE88ABE74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758A3-52E4-4707-9E29-145FC1552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9B8F-8DAE-4373-B1AF-381E1EA7939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8BBC8-C2E3-4C59-B6F3-2A3DB91A3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91677-72AB-4782-B2A9-70DC3E63A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826B7-3E47-4BE8-ACA1-6EE4E7D3D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3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야구, 게임, 스포츠이(가) 표시된 사진&#10;&#10;자동 생성된 설명">
            <a:extLst>
              <a:ext uri="{FF2B5EF4-FFF2-40B4-BE49-F238E27FC236}">
                <a16:creationId xmlns:a16="http://schemas.microsoft.com/office/drawing/2014/main" id="{08ADBD5E-A48C-4831-A537-ABF13E9D7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0" r="1236" b="17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06EA5-BEEF-47F7-B6E6-57CC47C72143}"/>
              </a:ext>
            </a:extLst>
          </p:cNvPr>
          <p:cNvSpPr txBox="1"/>
          <p:nvPr/>
        </p:nvSpPr>
        <p:spPr>
          <a:xfrm>
            <a:off x="5079357" y="155534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아이오아이</a:t>
            </a:r>
            <a:endParaRPr lang="ko-KR" altLang="en-US" sz="4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47496-772F-4590-B1D5-A8BC692A51A5}"/>
              </a:ext>
            </a:extLst>
          </p:cNvPr>
          <p:cNvSpPr txBox="1"/>
          <p:nvPr/>
        </p:nvSpPr>
        <p:spPr>
          <a:xfrm>
            <a:off x="3373461" y="632011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5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68F14C-7DB2-42CF-AFF8-E04A3EA51681}"/>
              </a:ext>
            </a:extLst>
          </p:cNvPr>
          <p:cNvSpPr txBox="1"/>
          <p:nvPr/>
        </p:nvSpPr>
        <p:spPr>
          <a:xfrm>
            <a:off x="6306273" y="3805352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강은서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서경덕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오정헌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정권상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최정윤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5BE8F-16C3-402F-A129-DC045322576A}"/>
              </a:ext>
            </a:extLst>
          </p:cNvPr>
          <p:cNvSpPr txBox="1"/>
          <p:nvPr/>
        </p:nvSpPr>
        <p:spPr>
          <a:xfrm>
            <a:off x="6632293" y="265012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빅콘테스트</a:t>
            </a: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퓨처스리스</a:t>
            </a: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분석계획서</a:t>
            </a:r>
          </a:p>
        </p:txBody>
      </p:sp>
    </p:spTree>
    <p:extLst>
      <p:ext uri="{BB962C8B-B14F-4D97-AF65-F5344CB8AC3E}">
        <p14:creationId xmlns:p14="http://schemas.microsoft.com/office/powerpoint/2010/main" val="213982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  <a:alpha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685BD-9A75-410E-999F-6B371ECDD92A}"/>
              </a:ext>
            </a:extLst>
          </p:cNvPr>
          <p:cNvSpPr txBox="1"/>
          <p:nvPr/>
        </p:nvSpPr>
        <p:spPr>
          <a:xfrm>
            <a:off x="1690020" y="659937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투수평가 지표</a:t>
            </a:r>
          </a:p>
        </p:txBody>
      </p:sp>
      <p:pic>
        <p:nvPicPr>
          <p:cNvPr id="6" name="그림 5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6971A57-CF62-44BB-B6E5-F6229807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098">
            <a:off x="464166" y="498747"/>
            <a:ext cx="907152" cy="907152"/>
          </a:xfrm>
          <a:prstGeom prst="rect">
            <a:avLst/>
          </a:prstGeom>
        </p:spPr>
      </p:pic>
      <p:pic>
        <p:nvPicPr>
          <p:cNvPr id="9" name="그림 8" descr="야구, 사람, 실외, 플레이어이(가) 표시된 사진&#10;&#10;자동 생성된 설명">
            <a:extLst>
              <a:ext uri="{FF2B5EF4-FFF2-40B4-BE49-F238E27FC236}">
                <a16:creationId xmlns:a16="http://schemas.microsoft.com/office/drawing/2014/main" id="{A92F1697-6897-480E-B90D-3EFC83FE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7" y="1564924"/>
            <a:ext cx="3853761" cy="50387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FD0799C-69CA-4F53-B958-9A7DAF118821}"/>
              </a:ext>
            </a:extLst>
          </p:cNvPr>
          <p:cNvGrpSpPr/>
          <p:nvPr/>
        </p:nvGrpSpPr>
        <p:grpSpPr>
          <a:xfrm>
            <a:off x="4365620" y="1911701"/>
            <a:ext cx="1940480" cy="636962"/>
            <a:chOff x="4487072" y="1250368"/>
            <a:chExt cx="1940480" cy="636962"/>
          </a:xfrm>
        </p:grpSpPr>
        <p:pic>
          <p:nvPicPr>
            <p:cNvPr id="11" name="그림 10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0486AB9A-30B0-4AE3-8AF3-7DF12FA0D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lasticWrap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072" y="1250368"/>
              <a:ext cx="636962" cy="6369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C0B19E-6ED8-49AC-BE27-7413AAC2A5F9}"/>
                </a:ext>
              </a:extLst>
            </p:cNvPr>
            <p:cNvSpPr txBox="1"/>
            <p:nvPr/>
          </p:nvSpPr>
          <p:spPr>
            <a:xfrm>
              <a:off x="5084471" y="1307239"/>
              <a:ext cx="1343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K/BB</a:t>
              </a:r>
              <a:endPara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D2806A6-232E-4CE9-A909-25B44DDF00D7}"/>
              </a:ext>
            </a:extLst>
          </p:cNvPr>
          <p:cNvSpPr txBox="1"/>
          <p:nvPr/>
        </p:nvSpPr>
        <p:spPr>
          <a:xfrm>
            <a:off x="4315222" y="2503659"/>
            <a:ext cx="822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볼삼비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탈삼진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볼넷 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FCC6E-3055-4840-B7FE-D489DD6990E3}"/>
              </a:ext>
            </a:extLst>
          </p:cNvPr>
          <p:cNvSpPr txBox="1"/>
          <p:nvPr/>
        </p:nvSpPr>
        <p:spPr>
          <a:xfrm>
            <a:off x="4684101" y="2822140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높을수록 좋은 지표이다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39BB6-FFED-4DF3-B07F-BE95F19A54C8}"/>
              </a:ext>
            </a:extLst>
          </p:cNvPr>
          <p:cNvSpPr txBox="1"/>
          <p:nvPr/>
        </p:nvSpPr>
        <p:spPr>
          <a:xfrm>
            <a:off x="5002582" y="3466123"/>
            <a:ext cx="134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WHIP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87FF7-08FF-410A-ABB4-9B75AF3E1205}"/>
              </a:ext>
            </a:extLst>
          </p:cNvPr>
          <p:cNvSpPr txBox="1"/>
          <p:nvPr/>
        </p:nvSpPr>
        <p:spPr>
          <a:xfrm>
            <a:off x="4581407" y="3906074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이닝 당 출루 허용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5139C-BD3D-4F1D-BFBA-0E05521572BA}"/>
              </a:ext>
            </a:extLst>
          </p:cNvPr>
          <p:cNvSpPr txBox="1"/>
          <p:nvPr/>
        </p:nvSpPr>
        <p:spPr>
          <a:xfrm>
            <a:off x="4581406" y="4166680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이닝 당 볼넷과 안타를 투수가 내주는 것을 의미하는 통계량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8F12D-167D-471F-911C-341BF11A146F}"/>
              </a:ext>
            </a:extLst>
          </p:cNvPr>
          <p:cNvSpPr txBox="1"/>
          <p:nvPr/>
        </p:nvSpPr>
        <p:spPr>
          <a:xfrm>
            <a:off x="5002582" y="5084255"/>
            <a:ext cx="15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BABIP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06BDB9-A2EC-4F35-87A8-17D3B8661B0F}"/>
              </a:ext>
            </a:extLst>
          </p:cNvPr>
          <p:cNvSpPr txBox="1"/>
          <p:nvPr/>
        </p:nvSpPr>
        <p:spPr>
          <a:xfrm>
            <a:off x="4684101" y="5443493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인플레이 타구 피안타율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E00F4-E8A4-4318-A0ED-C53343C5FEA8}"/>
              </a:ext>
            </a:extLst>
          </p:cNvPr>
          <p:cNvSpPr txBox="1"/>
          <p:nvPr/>
        </p:nvSpPr>
        <p:spPr>
          <a:xfrm>
            <a:off x="4456433" y="5786087"/>
            <a:ext cx="762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인플레이로 이어진 타구에 대한 타율을 계산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홈런은 플레이가 종료된 상황이라 간주하여 제외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6" name="그림 25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A48233D5-CE1C-4483-A383-6E3D21749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8" y="3389532"/>
            <a:ext cx="636962" cy="636962"/>
          </a:xfrm>
          <a:prstGeom prst="rect">
            <a:avLst/>
          </a:prstGeom>
        </p:spPr>
      </p:pic>
      <p:pic>
        <p:nvPicPr>
          <p:cNvPr id="27" name="그림 2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A731B888-4EA7-4E33-B6CC-0A94CF9D7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8" y="5022365"/>
            <a:ext cx="636962" cy="6369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4F68C5-44BA-4CE8-84F1-B3591319E892}"/>
              </a:ext>
            </a:extLst>
          </p:cNvPr>
          <p:cNvSpPr/>
          <p:nvPr/>
        </p:nvSpPr>
        <p:spPr>
          <a:xfrm>
            <a:off x="335666" y="1570426"/>
            <a:ext cx="11515266" cy="503871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BFC406-0E86-4E76-A94D-F4B231471708}"/>
              </a:ext>
            </a:extLst>
          </p:cNvPr>
          <p:cNvSpPr txBox="1"/>
          <p:nvPr/>
        </p:nvSpPr>
        <p:spPr>
          <a:xfrm>
            <a:off x="4581406" y="4536012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연구에 따르면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16,18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년도엔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WHIP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팀 성적과 상관관계 있었음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08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  <a:alpha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685BD-9A75-410E-999F-6B371ECDD92A}"/>
              </a:ext>
            </a:extLst>
          </p:cNvPr>
          <p:cNvSpPr txBox="1"/>
          <p:nvPr/>
        </p:nvSpPr>
        <p:spPr>
          <a:xfrm>
            <a:off x="1690020" y="659937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투수평가 지표</a:t>
            </a:r>
          </a:p>
        </p:txBody>
      </p:sp>
      <p:pic>
        <p:nvPicPr>
          <p:cNvPr id="6" name="그림 5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6971A57-CF62-44BB-B6E5-F6229807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098">
            <a:off x="464166" y="498747"/>
            <a:ext cx="907152" cy="907152"/>
          </a:xfrm>
          <a:prstGeom prst="rect">
            <a:avLst/>
          </a:prstGeom>
        </p:spPr>
      </p:pic>
      <p:pic>
        <p:nvPicPr>
          <p:cNvPr id="9" name="그림 8" descr="야구, 사람, 실외, 플레이어이(가) 표시된 사진&#10;&#10;자동 생성된 설명">
            <a:extLst>
              <a:ext uri="{FF2B5EF4-FFF2-40B4-BE49-F238E27FC236}">
                <a16:creationId xmlns:a16="http://schemas.microsoft.com/office/drawing/2014/main" id="{A92F1697-6897-480E-B90D-3EFC83FE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7" y="1564924"/>
            <a:ext cx="3853761" cy="50387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FD0799C-69CA-4F53-B958-9A7DAF118821}"/>
              </a:ext>
            </a:extLst>
          </p:cNvPr>
          <p:cNvGrpSpPr/>
          <p:nvPr/>
        </p:nvGrpSpPr>
        <p:grpSpPr>
          <a:xfrm>
            <a:off x="4365620" y="1911701"/>
            <a:ext cx="1940480" cy="636962"/>
            <a:chOff x="4487072" y="1250368"/>
            <a:chExt cx="1940480" cy="636962"/>
          </a:xfrm>
        </p:grpSpPr>
        <p:pic>
          <p:nvPicPr>
            <p:cNvPr id="11" name="그림 10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0486AB9A-30B0-4AE3-8AF3-7DF12FA0D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lasticWrap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072" y="1250368"/>
              <a:ext cx="636962" cy="6369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C0B19E-6ED8-49AC-BE27-7413AAC2A5F9}"/>
                </a:ext>
              </a:extLst>
            </p:cNvPr>
            <p:cNvSpPr txBox="1"/>
            <p:nvPr/>
          </p:nvSpPr>
          <p:spPr>
            <a:xfrm>
              <a:off x="5084471" y="1307239"/>
              <a:ext cx="1343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DIPS</a:t>
              </a:r>
              <a:endPara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D2806A6-232E-4CE9-A909-25B44DDF00D7}"/>
              </a:ext>
            </a:extLst>
          </p:cNvPr>
          <p:cNvSpPr txBox="1"/>
          <p:nvPr/>
        </p:nvSpPr>
        <p:spPr>
          <a:xfrm>
            <a:off x="4102575" y="2677268"/>
            <a:ext cx="822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투수가 통제가능한 삼진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볼넷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홈런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데드볼을 평균 자책점의 형태로 표현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39BB6-FFED-4DF3-B07F-BE95F19A54C8}"/>
              </a:ext>
            </a:extLst>
          </p:cNvPr>
          <p:cNvSpPr txBox="1"/>
          <p:nvPr/>
        </p:nvSpPr>
        <p:spPr>
          <a:xfrm>
            <a:off x="5002582" y="3466123"/>
            <a:ext cx="134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FIP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87FF7-08FF-410A-ABB4-9B75AF3E1205}"/>
              </a:ext>
            </a:extLst>
          </p:cNvPr>
          <p:cNvSpPr txBox="1"/>
          <p:nvPr/>
        </p:nvSpPr>
        <p:spPr>
          <a:xfrm>
            <a:off x="4581407" y="3906074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수비 무관 평균 자책점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5139C-BD3D-4F1D-BFBA-0E05521572BA}"/>
              </a:ext>
            </a:extLst>
          </p:cNvPr>
          <p:cNvSpPr txBox="1"/>
          <p:nvPr/>
        </p:nvSpPr>
        <p:spPr>
          <a:xfrm>
            <a:off x="4581406" y="4224555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DIPS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계량된 형태로 투수의 미래 성적을 예측하는데 유용하다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8F12D-167D-471F-911C-341BF11A146F}"/>
              </a:ext>
            </a:extLst>
          </p:cNvPr>
          <p:cNvSpPr txBox="1"/>
          <p:nvPr/>
        </p:nvSpPr>
        <p:spPr>
          <a:xfrm>
            <a:off x="4995066" y="5153702"/>
            <a:ext cx="15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 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E00F4-E8A4-4318-A0ED-C53343C5FEA8}"/>
              </a:ext>
            </a:extLst>
          </p:cNvPr>
          <p:cNvSpPr txBox="1"/>
          <p:nvPr/>
        </p:nvSpPr>
        <p:spPr>
          <a:xfrm>
            <a:off x="4405084" y="5702374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RA9, HR/9. H/9, OVAG, OOBP, OSLG, OOPS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6" name="그림 25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A48233D5-CE1C-4483-A383-6E3D21749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8" y="3389532"/>
            <a:ext cx="636962" cy="636962"/>
          </a:xfrm>
          <a:prstGeom prst="rect">
            <a:avLst/>
          </a:prstGeom>
        </p:spPr>
      </p:pic>
      <p:pic>
        <p:nvPicPr>
          <p:cNvPr id="27" name="그림 2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A731B888-4EA7-4E33-B6CC-0A94CF9D7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72" y="5091812"/>
            <a:ext cx="636962" cy="6369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4F68C5-44BA-4CE8-84F1-B3591319E892}"/>
              </a:ext>
            </a:extLst>
          </p:cNvPr>
          <p:cNvSpPr/>
          <p:nvPr/>
        </p:nvSpPr>
        <p:spPr>
          <a:xfrm>
            <a:off x="335666" y="1570426"/>
            <a:ext cx="11515266" cy="503871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BFC406-0E86-4E76-A94D-F4B231471708}"/>
              </a:ext>
            </a:extLst>
          </p:cNvPr>
          <p:cNvSpPr txBox="1"/>
          <p:nvPr/>
        </p:nvSpPr>
        <p:spPr>
          <a:xfrm>
            <a:off x="4581406" y="4511924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한국프로야구에서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FIP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계수의 추정＇ 논문에서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KBO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맞는 식 제공</a:t>
            </a:r>
          </a:p>
        </p:txBody>
      </p:sp>
    </p:spTree>
    <p:extLst>
      <p:ext uri="{BB962C8B-B14F-4D97-AF65-F5344CB8AC3E}">
        <p14:creationId xmlns:p14="http://schemas.microsoft.com/office/powerpoint/2010/main" val="368594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DC1228A2-A155-4D64-8ADF-7B280450E50E}"/>
              </a:ext>
            </a:extLst>
          </p:cNvPr>
          <p:cNvSpPr txBox="1"/>
          <p:nvPr/>
        </p:nvSpPr>
        <p:spPr>
          <a:xfrm>
            <a:off x="2714842" y="2644170"/>
            <a:ext cx="7181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</a:t>
            </a:r>
            <a:r>
              <a:rPr lang="ko-KR" altLang="en-US" sz="8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</a:t>
            </a:r>
            <a:r>
              <a:rPr lang="ko-KR" altLang="en-US" sz="6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합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니다</a:t>
            </a:r>
          </a:p>
        </p:txBody>
      </p:sp>
    </p:spTree>
    <p:extLst>
      <p:ext uri="{BB962C8B-B14F-4D97-AF65-F5344CB8AC3E}">
        <p14:creationId xmlns:p14="http://schemas.microsoft.com/office/powerpoint/2010/main" val="117509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9A4A4923-5773-4597-B8E1-1A94100B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098">
            <a:off x="6304011" y="5335973"/>
            <a:ext cx="1177846" cy="1177846"/>
          </a:xfrm>
          <a:prstGeom prst="rect">
            <a:avLst/>
          </a:prstGeom>
        </p:spPr>
      </p:pic>
      <p:pic>
        <p:nvPicPr>
          <p:cNvPr id="7" name="그림 6" descr="게임이(가) 표시된 사진&#10;&#10;자동 생성된 설명">
            <a:extLst>
              <a:ext uri="{FF2B5EF4-FFF2-40B4-BE49-F238E27FC236}">
                <a16:creationId xmlns:a16="http://schemas.microsoft.com/office/drawing/2014/main" id="{EC728D08-4BAA-454F-B8D0-C360806B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9077">
            <a:off x="3696101" y="3160138"/>
            <a:ext cx="1600112" cy="1600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347FA-1CC7-4609-B2E8-8BC9C84C27EA}"/>
              </a:ext>
            </a:extLst>
          </p:cNvPr>
          <p:cNvSpPr txBox="1"/>
          <p:nvPr/>
        </p:nvSpPr>
        <p:spPr>
          <a:xfrm rot="21001986">
            <a:off x="4972686" y="3667807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타자평가 지표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7E51E-E228-4C81-ABFA-54D04D20ACFF}"/>
              </a:ext>
            </a:extLst>
          </p:cNvPr>
          <p:cNvSpPr txBox="1"/>
          <p:nvPr/>
        </p:nvSpPr>
        <p:spPr>
          <a:xfrm rot="20998749">
            <a:off x="7592649" y="5176349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투수평가 지표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BCA7430D-8894-4198-9110-13EDB7B96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4024">
            <a:off x="1676224" y="1086992"/>
            <a:ext cx="2087575" cy="2087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8C3C8F-53F8-446C-8B2A-F32C58126242}"/>
              </a:ext>
            </a:extLst>
          </p:cNvPr>
          <p:cNvSpPr txBox="1"/>
          <p:nvPr/>
        </p:nvSpPr>
        <p:spPr>
          <a:xfrm rot="21146553">
            <a:off x="3630558" y="1352627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분석방향성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4F0721-21BF-481B-AEE3-56FD4BB60D07}"/>
              </a:ext>
            </a:extLst>
          </p:cNvPr>
          <p:cNvSpPr/>
          <p:nvPr/>
        </p:nvSpPr>
        <p:spPr>
          <a:xfrm rot="21111816">
            <a:off x="-1136373" y="1954662"/>
            <a:ext cx="14464746" cy="405625"/>
          </a:xfrm>
          <a:prstGeom prst="rect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5145F-2F39-43C8-A6EA-09D811609918}"/>
              </a:ext>
            </a:extLst>
          </p:cNvPr>
          <p:cNvSpPr/>
          <p:nvPr/>
        </p:nvSpPr>
        <p:spPr>
          <a:xfrm rot="21005725">
            <a:off x="-663956" y="4460762"/>
            <a:ext cx="13555347" cy="386956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5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  <a:alpha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F9F570-C2D1-4D9C-A2C8-95F5BC2EF0F8}"/>
              </a:ext>
            </a:extLst>
          </p:cNvPr>
          <p:cNvSpPr/>
          <p:nvPr/>
        </p:nvSpPr>
        <p:spPr>
          <a:xfrm>
            <a:off x="857619" y="2164466"/>
            <a:ext cx="10305413" cy="4988688"/>
          </a:xfrm>
          <a:prstGeom prst="roundRect">
            <a:avLst>
              <a:gd name="adj" fmla="val 7304"/>
            </a:avLst>
          </a:prstGeom>
          <a:solidFill>
            <a:schemeClr val="bg1"/>
          </a:solidFill>
          <a:ln w="25400">
            <a:gradFill flip="none" rotWithShape="1">
              <a:gsLst>
                <a:gs pos="100000">
                  <a:srgbClr val="F2F2F2"/>
                </a:gs>
                <a:gs pos="60000">
                  <a:srgbClr val="F2F2F2">
                    <a:alpha val="52000"/>
                  </a:srgbClr>
                </a:gs>
                <a:gs pos="0">
                  <a:schemeClr val="accent1">
                    <a:lumMod val="6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9B928-0E33-44B1-AD6D-AE9E340FE04E}"/>
              </a:ext>
            </a:extLst>
          </p:cNvPr>
          <p:cNvSpPr txBox="1"/>
          <p:nvPr/>
        </p:nvSpPr>
        <p:spPr>
          <a:xfrm>
            <a:off x="267029" y="1427147"/>
            <a:ext cx="119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목적 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KBO 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정규시즌 팀별 승률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타율 및 방어율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평균자책점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54F80-1413-4F19-AA89-C1CCEF1DBF44}"/>
              </a:ext>
            </a:extLst>
          </p:cNvPr>
          <p:cNvSpPr txBox="1"/>
          <p:nvPr/>
        </p:nvSpPr>
        <p:spPr>
          <a:xfrm>
            <a:off x="1770926" y="2611544"/>
            <a:ext cx="865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타자와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투수의 </a:t>
            </a:r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스탯이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결국 </a:t>
            </a:r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중요한게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아닐까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  <a:endParaRPr lang="ko-KR" altLang="en-US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C757E-AEDE-4C37-A619-533FC099BEB0}"/>
              </a:ext>
            </a:extLst>
          </p:cNvPr>
          <p:cNvSpPr txBox="1"/>
          <p:nvPr/>
        </p:nvSpPr>
        <p:spPr>
          <a:xfrm>
            <a:off x="3132715" y="4406645"/>
            <a:ext cx="6180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예측하는 시점에서의 팀 배치는 어떻게 될까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  <a:endParaRPr lang="ko-KR" altLang="en-US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78071-5944-4D54-81DF-D311FA94D214}"/>
              </a:ext>
            </a:extLst>
          </p:cNvPr>
          <p:cNvSpPr txBox="1"/>
          <p:nvPr/>
        </p:nvSpPr>
        <p:spPr>
          <a:xfrm>
            <a:off x="2425486" y="5353822"/>
            <a:ext cx="759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팀에서 선발 선수가 누가 나올지에 대한 예측</a:t>
            </a: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97821084-4CFC-41A7-A2B6-CCA0FE31F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5" y="158755"/>
            <a:ext cx="1254096" cy="1254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70EFD6-A50C-4849-8F89-F49F891BB668}"/>
              </a:ext>
            </a:extLst>
          </p:cNvPr>
          <p:cNvSpPr txBox="1"/>
          <p:nvPr/>
        </p:nvSpPr>
        <p:spPr>
          <a:xfrm>
            <a:off x="1764021" y="493415"/>
            <a:ext cx="314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분석방향성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A2A2BF-0E80-4DBB-8682-81775717A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" y="5143064"/>
            <a:ext cx="1715238" cy="171523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37A126-6E12-4B11-97F3-7598246FC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460" y="4936904"/>
            <a:ext cx="1956122" cy="19561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26C52C-542B-470F-A038-0B9C179B8D81}"/>
              </a:ext>
            </a:extLst>
          </p:cNvPr>
          <p:cNvSpPr txBox="1"/>
          <p:nvPr/>
        </p:nvSpPr>
        <p:spPr>
          <a:xfrm>
            <a:off x="1909656" y="3480899"/>
            <a:ext cx="865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경기별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시즌별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스탯을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구분을 </a:t>
            </a:r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해야할까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  <a:endParaRPr lang="ko-KR" altLang="en-US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51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  <a:alpha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F9F570-C2D1-4D9C-A2C8-95F5BC2EF0F8}"/>
              </a:ext>
            </a:extLst>
          </p:cNvPr>
          <p:cNvSpPr/>
          <p:nvPr/>
        </p:nvSpPr>
        <p:spPr>
          <a:xfrm>
            <a:off x="857619" y="2164466"/>
            <a:ext cx="10305413" cy="4988688"/>
          </a:xfrm>
          <a:prstGeom prst="roundRect">
            <a:avLst>
              <a:gd name="adj" fmla="val 7304"/>
            </a:avLst>
          </a:prstGeom>
          <a:solidFill>
            <a:schemeClr val="bg1"/>
          </a:solidFill>
          <a:ln w="25400">
            <a:gradFill flip="none" rotWithShape="1">
              <a:gsLst>
                <a:gs pos="100000">
                  <a:srgbClr val="F2F2F2"/>
                </a:gs>
                <a:gs pos="60000">
                  <a:srgbClr val="F2F2F2">
                    <a:alpha val="52000"/>
                  </a:srgbClr>
                </a:gs>
                <a:gs pos="0">
                  <a:schemeClr val="accent1">
                    <a:lumMod val="6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9B928-0E33-44B1-AD6D-AE9E340FE04E}"/>
              </a:ext>
            </a:extLst>
          </p:cNvPr>
          <p:cNvSpPr txBox="1"/>
          <p:nvPr/>
        </p:nvSpPr>
        <p:spPr>
          <a:xfrm>
            <a:off x="267029" y="1427147"/>
            <a:ext cx="119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목적 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KBO 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정규시즌 팀별 승률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타율 및 방어율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평균자책점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286DB-B34E-49CE-978A-1E35B3B835F4}"/>
              </a:ext>
            </a:extLst>
          </p:cNvPr>
          <p:cNvSpPr txBox="1"/>
          <p:nvPr/>
        </p:nvSpPr>
        <p:spPr>
          <a:xfrm>
            <a:off x="2565121" y="2722948"/>
            <a:ext cx="673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스탯이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다른 </a:t>
            </a:r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선수들간의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조합을 고려하여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1E31E-C16B-4BCA-90C4-2ABEFFABC180}"/>
              </a:ext>
            </a:extLst>
          </p:cNvPr>
          <p:cNvSpPr txBox="1"/>
          <p:nvPr/>
        </p:nvSpPr>
        <p:spPr>
          <a:xfrm>
            <a:off x="1593321" y="5643817"/>
            <a:ext cx="934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년도 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월이후를 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test set. 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 이전을 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train set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으로 고려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97821084-4CFC-41A7-A2B6-CCA0FE31F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5" y="158755"/>
            <a:ext cx="1254096" cy="1254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70EFD6-A50C-4849-8F89-F49F891BB668}"/>
              </a:ext>
            </a:extLst>
          </p:cNvPr>
          <p:cNvSpPr txBox="1"/>
          <p:nvPr/>
        </p:nvSpPr>
        <p:spPr>
          <a:xfrm>
            <a:off x="1764021" y="493415"/>
            <a:ext cx="314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분석방향성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A2A2BF-0E80-4DBB-8682-81775717A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" y="5143064"/>
            <a:ext cx="1715238" cy="171523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37A126-6E12-4B11-97F3-7598246FC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460" y="4936904"/>
            <a:ext cx="1956122" cy="1956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C52732-3271-404F-B1D3-D44211EA5604}"/>
              </a:ext>
            </a:extLst>
          </p:cNvPr>
          <p:cNvSpPr txBox="1"/>
          <p:nvPr/>
        </p:nvSpPr>
        <p:spPr>
          <a:xfrm>
            <a:off x="952854" y="3666030"/>
            <a:ext cx="999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경기 </a:t>
            </a:r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마다의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결과를 </a:t>
            </a:r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베이즈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정리로 업데이트를 하거나 누적결과를 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3DF6B9-29F1-4C61-B3CB-E4E0F80D21DF}"/>
              </a:ext>
            </a:extLst>
          </p:cNvPr>
          <p:cNvSpPr txBox="1"/>
          <p:nvPr/>
        </p:nvSpPr>
        <p:spPr>
          <a:xfrm>
            <a:off x="1438804" y="4596147"/>
            <a:ext cx="901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피타고리안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승률을 이용해 득점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실점을 통한 승률을 고려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  <a:endParaRPr lang="ko-KR" altLang="en-US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2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  <a:alpha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게임이(가) 표시된 사진&#10;&#10;자동 생성된 설명">
            <a:extLst>
              <a:ext uri="{FF2B5EF4-FFF2-40B4-BE49-F238E27FC236}">
                <a16:creationId xmlns:a16="http://schemas.microsoft.com/office/drawing/2014/main" id="{E316F29D-5528-4928-9EA9-49DF99202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0057">
            <a:off x="490773" y="341720"/>
            <a:ext cx="1036015" cy="10360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7685BD-9A75-410E-999F-6B371ECDD92A}"/>
              </a:ext>
            </a:extLst>
          </p:cNvPr>
          <p:cNvSpPr txBox="1"/>
          <p:nvPr/>
        </p:nvSpPr>
        <p:spPr>
          <a:xfrm>
            <a:off x="1551124" y="659937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타자평가 지표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6EAE5-6A05-49E2-BA29-F325F5B6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3" y="2312051"/>
            <a:ext cx="5720900" cy="43269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CFCBF7-DD5E-4AA9-A957-5F6806552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59" y="2312051"/>
            <a:ext cx="5773257" cy="43269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47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  <a:alpha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8C1E31E-C16B-4BCA-90C4-2ABEFFABC180}"/>
              </a:ext>
            </a:extLst>
          </p:cNvPr>
          <p:cNvSpPr txBox="1"/>
          <p:nvPr/>
        </p:nvSpPr>
        <p:spPr>
          <a:xfrm>
            <a:off x="4892869" y="2090986"/>
            <a:ext cx="91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타율</a:t>
            </a:r>
          </a:p>
        </p:txBody>
      </p:sp>
      <p:pic>
        <p:nvPicPr>
          <p:cNvPr id="14" name="그림 13" descr="게임이(가) 표시된 사진&#10;&#10;자동 생성된 설명">
            <a:extLst>
              <a:ext uri="{FF2B5EF4-FFF2-40B4-BE49-F238E27FC236}">
                <a16:creationId xmlns:a16="http://schemas.microsoft.com/office/drawing/2014/main" id="{E316F29D-5528-4928-9EA9-49DF99202D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4168571" y="1970262"/>
            <a:ext cx="746120" cy="746120"/>
          </a:xfrm>
          <a:prstGeom prst="rect">
            <a:avLst/>
          </a:prstGeom>
        </p:spPr>
      </p:pic>
      <p:pic>
        <p:nvPicPr>
          <p:cNvPr id="1026" name="Picture 2" descr="타자 (야구) - 위키백과, 우리 모두의 백과사전">
            <a:extLst>
              <a:ext uri="{FF2B5EF4-FFF2-40B4-BE49-F238E27FC236}">
                <a16:creationId xmlns:a16="http://schemas.microsoft.com/office/drawing/2014/main" id="{817F4ADF-63F6-4AF7-A965-ACB6B0FB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40" y="1663904"/>
            <a:ext cx="3311578" cy="496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A63E0-9BCD-4E1A-90E2-65A0F2D58688}"/>
              </a:ext>
            </a:extLst>
          </p:cNvPr>
          <p:cNvSpPr txBox="1"/>
          <p:nvPr/>
        </p:nvSpPr>
        <p:spPr>
          <a:xfrm>
            <a:off x="4471296" y="3084005"/>
            <a:ext cx="211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장타율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8E5D9D-CEE6-42BB-8051-E2FA582489A3}"/>
              </a:ext>
            </a:extLst>
          </p:cNvPr>
          <p:cNvSpPr txBox="1"/>
          <p:nvPr/>
        </p:nvSpPr>
        <p:spPr>
          <a:xfrm>
            <a:off x="4739187" y="4009193"/>
            <a:ext cx="2248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절대 </a:t>
            </a:r>
            <a:r>
              <a:rPr lang="ko-KR" altLang="en-US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장타율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ADDEB7-5B60-444A-98CF-D508659C2B67}"/>
              </a:ext>
            </a:extLst>
          </p:cNvPr>
          <p:cNvSpPr txBox="1"/>
          <p:nvPr/>
        </p:nvSpPr>
        <p:spPr>
          <a:xfrm>
            <a:off x="5002762" y="4985332"/>
            <a:ext cx="235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RC(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득점기여도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877E37-ED5F-463B-8EB4-914F5D295B60}"/>
              </a:ext>
            </a:extLst>
          </p:cNvPr>
          <p:cNvSpPr txBox="1"/>
          <p:nvPr/>
        </p:nvSpPr>
        <p:spPr>
          <a:xfrm>
            <a:off x="8052646" y="2037929"/>
            <a:ext cx="299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wOBA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1C44A5-6801-4FD4-86E2-002453E52A45}"/>
              </a:ext>
            </a:extLst>
          </p:cNvPr>
          <p:cNvSpPr txBox="1"/>
          <p:nvPr/>
        </p:nvSpPr>
        <p:spPr>
          <a:xfrm>
            <a:off x="8055857" y="2364963"/>
            <a:ext cx="419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가중출루율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7E027-A12B-49A1-ADE9-05A974F1F5BF}"/>
              </a:ext>
            </a:extLst>
          </p:cNvPr>
          <p:cNvSpPr txBox="1"/>
          <p:nvPr/>
        </p:nvSpPr>
        <p:spPr>
          <a:xfrm>
            <a:off x="7926723" y="2934349"/>
            <a:ext cx="299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wRC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03C562-7001-4CB5-9878-F67FBAC797F3}"/>
              </a:ext>
            </a:extLst>
          </p:cNvPr>
          <p:cNvSpPr txBox="1"/>
          <p:nvPr/>
        </p:nvSpPr>
        <p:spPr>
          <a:xfrm>
            <a:off x="8397654" y="3244334"/>
            <a:ext cx="419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wOBA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 득점생산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1EBDF8-D637-4990-8649-D39EF9A036BB}"/>
              </a:ext>
            </a:extLst>
          </p:cNvPr>
          <p:cNvSpPr txBox="1"/>
          <p:nvPr/>
        </p:nvSpPr>
        <p:spPr>
          <a:xfrm>
            <a:off x="7963534" y="3926098"/>
            <a:ext cx="299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wRAA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9F84A-A079-462C-A1CF-F23DD09DCF92}"/>
              </a:ext>
            </a:extLst>
          </p:cNvPr>
          <p:cNvSpPr txBox="1"/>
          <p:nvPr/>
        </p:nvSpPr>
        <p:spPr>
          <a:xfrm>
            <a:off x="8445439" y="4291533"/>
            <a:ext cx="419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리그평균 대비 득점생산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ED41CB-1162-47C0-9D3D-A89B9283F058}"/>
              </a:ext>
            </a:extLst>
          </p:cNvPr>
          <p:cNvSpPr txBox="1"/>
          <p:nvPr/>
        </p:nvSpPr>
        <p:spPr>
          <a:xfrm>
            <a:off x="7963533" y="4855763"/>
            <a:ext cx="299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wRC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304FD6-E9F9-4AF5-B6EB-387B655C2078}"/>
              </a:ext>
            </a:extLst>
          </p:cNvPr>
          <p:cNvSpPr txBox="1"/>
          <p:nvPr/>
        </p:nvSpPr>
        <p:spPr>
          <a:xfrm>
            <a:off x="4541631" y="5881416"/>
            <a:ext cx="379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OPS(</a:t>
            </a:r>
            <a:r>
              <a:rPr lang="ko-KR" altLang="en-US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출루율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  <a:r>
              <a:rPr lang="ko-KR" altLang="en-US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장타율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65A05-C638-45AE-80CE-BECE7B7BF285}"/>
              </a:ext>
            </a:extLst>
          </p:cNvPr>
          <p:cNvSpPr txBox="1"/>
          <p:nvPr/>
        </p:nvSpPr>
        <p:spPr>
          <a:xfrm>
            <a:off x="7963533" y="5873503"/>
            <a:ext cx="299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BABIP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0" name="그림 39" descr="게임이(가) 표시된 사진&#10;&#10;자동 생성된 설명">
            <a:extLst>
              <a:ext uri="{FF2B5EF4-FFF2-40B4-BE49-F238E27FC236}">
                <a16:creationId xmlns:a16="http://schemas.microsoft.com/office/drawing/2014/main" id="{6A4A1038-1E1F-4055-8E2C-05B5AB8DE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0057">
            <a:off x="490773" y="341720"/>
            <a:ext cx="1036015" cy="103601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72DEB2-DCC6-46A8-9462-B9E1986973F4}"/>
              </a:ext>
            </a:extLst>
          </p:cNvPr>
          <p:cNvSpPr txBox="1"/>
          <p:nvPr/>
        </p:nvSpPr>
        <p:spPr>
          <a:xfrm>
            <a:off x="1551124" y="659937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타자평가 지표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78B7E-D6E9-4E16-9453-868BB19B20F4}"/>
              </a:ext>
            </a:extLst>
          </p:cNvPr>
          <p:cNvSpPr/>
          <p:nvPr/>
        </p:nvSpPr>
        <p:spPr>
          <a:xfrm>
            <a:off x="372440" y="1663904"/>
            <a:ext cx="11447120" cy="496736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게임이(가) 표시된 사진&#10;&#10;자동 생성된 설명">
            <a:extLst>
              <a:ext uri="{FF2B5EF4-FFF2-40B4-BE49-F238E27FC236}">
                <a16:creationId xmlns:a16="http://schemas.microsoft.com/office/drawing/2014/main" id="{7F585111-5605-4FE7-8EE3-0AB4E3F3D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4168571" y="2915949"/>
            <a:ext cx="746120" cy="7461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E72EDB-7F78-44AA-8933-FEBC55FC3078}"/>
              </a:ext>
            </a:extLst>
          </p:cNvPr>
          <p:cNvSpPr/>
          <p:nvPr/>
        </p:nvSpPr>
        <p:spPr>
          <a:xfrm>
            <a:off x="5609791" y="435104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장타율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타율</a:t>
            </a:r>
          </a:p>
        </p:txBody>
      </p:sp>
      <p:pic>
        <p:nvPicPr>
          <p:cNvPr id="43" name="그림 42" descr="게임이(가) 표시된 사진&#10;&#10;자동 생성된 설명">
            <a:extLst>
              <a:ext uri="{FF2B5EF4-FFF2-40B4-BE49-F238E27FC236}">
                <a16:creationId xmlns:a16="http://schemas.microsoft.com/office/drawing/2014/main" id="{573F2935-4084-4F49-999E-2CCD063352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4168570" y="3863389"/>
            <a:ext cx="746120" cy="746120"/>
          </a:xfrm>
          <a:prstGeom prst="rect">
            <a:avLst/>
          </a:prstGeom>
        </p:spPr>
      </p:pic>
      <p:pic>
        <p:nvPicPr>
          <p:cNvPr id="44" name="그림 43" descr="게임이(가) 표시된 사진&#10;&#10;자동 생성된 설명">
            <a:extLst>
              <a:ext uri="{FF2B5EF4-FFF2-40B4-BE49-F238E27FC236}">
                <a16:creationId xmlns:a16="http://schemas.microsoft.com/office/drawing/2014/main" id="{7F450DDE-557E-470D-9082-16C0335C86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4168570" y="4786384"/>
            <a:ext cx="746120" cy="746120"/>
          </a:xfrm>
          <a:prstGeom prst="rect">
            <a:avLst/>
          </a:prstGeom>
        </p:spPr>
      </p:pic>
      <p:pic>
        <p:nvPicPr>
          <p:cNvPr id="45" name="그림 44" descr="게임이(가) 표시된 사진&#10;&#10;자동 생성된 설명">
            <a:extLst>
              <a:ext uri="{FF2B5EF4-FFF2-40B4-BE49-F238E27FC236}">
                <a16:creationId xmlns:a16="http://schemas.microsoft.com/office/drawing/2014/main" id="{AD16B8AF-54F4-49EB-A0CE-BD027C38B0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4168570" y="5693550"/>
            <a:ext cx="746120" cy="746120"/>
          </a:xfrm>
          <a:prstGeom prst="rect">
            <a:avLst/>
          </a:prstGeom>
        </p:spPr>
      </p:pic>
      <p:pic>
        <p:nvPicPr>
          <p:cNvPr id="46" name="그림 45" descr="게임이(가) 표시된 사진&#10;&#10;자동 생성된 설명">
            <a:extLst>
              <a:ext uri="{FF2B5EF4-FFF2-40B4-BE49-F238E27FC236}">
                <a16:creationId xmlns:a16="http://schemas.microsoft.com/office/drawing/2014/main" id="{6FB34BF0-003C-4ADB-8862-FC9E1DF6CA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8024595" y="1970262"/>
            <a:ext cx="746120" cy="746120"/>
          </a:xfrm>
          <a:prstGeom prst="rect">
            <a:avLst/>
          </a:prstGeom>
        </p:spPr>
      </p:pic>
      <p:pic>
        <p:nvPicPr>
          <p:cNvPr id="47" name="그림 46" descr="게임이(가) 표시된 사진&#10;&#10;자동 생성된 설명">
            <a:extLst>
              <a:ext uri="{FF2B5EF4-FFF2-40B4-BE49-F238E27FC236}">
                <a16:creationId xmlns:a16="http://schemas.microsoft.com/office/drawing/2014/main" id="{A8368AC7-E391-4DC3-9872-786076C53A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8024595" y="2915949"/>
            <a:ext cx="746120" cy="746120"/>
          </a:xfrm>
          <a:prstGeom prst="rect">
            <a:avLst/>
          </a:prstGeom>
        </p:spPr>
      </p:pic>
      <p:pic>
        <p:nvPicPr>
          <p:cNvPr id="48" name="그림 47" descr="게임이(가) 표시된 사진&#10;&#10;자동 생성된 설명">
            <a:extLst>
              <a:ext uri="{FF2B5EF4-FFF2-40B4-BE49-F238E27FC236}">
                <a16:creationId xmlns:a16="http://schemas.microsoft.com/office/drawing/2014/main" id="{306C5A27-B3FF-4C60-AEC4-0690E15BF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8024594" y="3863389"/>
            <a:ext cx="746120" cy="746120"/>
          </a:xfrm>
          <a:prstGeom prst="rect">
            <a:avLst/>
          </a:prstGeom>
        </p:spPr>
      </p:pic>
      <p:pic>
        <p:nvPicPr>
          <p:cNvPr id="49" name="그림 48" descr="게임이(가) 표시된 사진&#10;&#10;자동 생성된 설명">
            <a:extLst>
              <a:ext uri="{FF2B5EF4-FFF2-40B4-BE49-F238E27FC236}">
                <a16:creationId xmlns:a16="http://schemas.microsoft.com/office/drawing/2014/main" id="{C70E1E95-830A-45FA-8026-16C335CE25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8024594" y="4786384"/>
            <a:ext cx="746120" cy="746120"/>
          </a:xfrm>
          <a:prstGeom prst="rect">
            <a:avLst/>
          </a:prstGeom>
        </p:spPr>
      </p:pic>
      <p:pic>
        <p:nvPicPr>
          <p:cNvPr id="50" name="그림 49" descr="게임이(가) 표시된 사진&#10;&#10;자동 생성된 설명">
            <a:extLst>
              <a:ext uri="{FF2B5EF4-FFF2-40B4-BE49-F238E27FC236}">
                <a16:creationId xmlns:a16="http://schemas.microsoft.com/office/drawing/2014/main" id="{95454EFA-68C4-4222-BB97-512C794AD6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7791">
            <a:off x="8024594" y="5693550"/>
            <a:ext cx="746120" cy="74612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2B88477-65A2-42CB-9ECB-766F64C316CB}"/>
              </a:ext>
            </a:extLst>
          </p:cNvPr>
          <p:cNvSpPr txBox="1"/>
          <p:nvPr/>
        </p:nvSpPr>
        <p:spPr>
          <a:xfrm>
            <a:off x="8445439" y="6190335"/>
            <a:ext cx="419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인플레이로 이어진 타구비율</a:t>
            </a:r>
          </a:p>
        </p:txBody>
      </p:sp>
    </p:spTree>
    <p:extLst>
      <p:ext uri="{BB962C8B-B14F-4D97-AF65-F5344CB8AC3E}">
        <p14:creationId xmlns:p14="http://schemas.microsoft.com/office/powerpoint/2010/main" val="61806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  <a:alpha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685BD-9A75-410E-999F-6B371ECDD92A}"/>
              </a:ext>
            </a:extLst>
          </p:cNvPr>
          <p:cNvSpPr txBox="1"/>
          <p:nvPr/>
        </p:nvSpPr>
        <p:spPr>
          <a:xfrm>
            <a:off x="1690020" y="659937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투수평가 지표</a:t>
            </a:r>
          </a:p>
        </p:txBody>
      </p:sp>
      <p:pic>
        <p:nvPicPr>
          <p:cNvPr id="6" name="그림 5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6971A57-CF62-44BB-B6E5-F6229807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098">
            <a:off x="464166" y="498747"/>
            <a:ext cx="907152" cy="9071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A02C6E-D7F8-44FD-8F95-143481307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21" y="2187263"/>
            <a:ext cx="5607598" cy="435578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2430AC-EF20-4675-912A-F7E672FA9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0"/>
          <a:stretch/>
        </p:blipFill>
        <p:spPr>
          <a:xfrm>
            <a:off x="6096000" y="2187262"/>
            <a:ext cx="5942634" cy="435578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322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  <a:alpha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685BD-9A75-410E-999F-6B371ECDD92A}"/>
              </a:ext>
            </a:extLst>
          </p:cNvPr>
          <p:cNvSpPr txBox="1"/>
          <p:nvPr/>
        </p:nvSpPr>
        <p:spPr>
          <a:xfrm>
            <a:off x="1690020" y="659937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투수평가 지표</a:t>
            </a:r>
          </a:p>
        </p:txBody>
      </p:sp>
      <p:pic>
        <p:nvPicPr>
          <p:cNvPr id="6" name="그림 5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6971A57-CF62-44BB-B6E5-F6229807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098">
            <a:off x="464166" y="498747"/>
            <a:ext cx="907152" cy="907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C6E8C8-DE5C-44B3-8D73-9D5DCAF5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32" y="1868577"/>
            <a:ext cx="8658225" cy="377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0CBD8-E135-4346-A241-CFD344C95598}"/>
              </a:ext>
            </a:extLst>
          </p:cNvPr>
          <p:cNvSpPr txBox="1"/>
          <p:nvPr/>
        </p:nvSpPr>
        <p:spPr>
          <a:xfrm>
            <a:off x="1408631" y="5654490"/>
            <a:ext cx="8658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권순규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이규원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최형준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2016~2018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한국프로야구 세이버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메트릭스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지표 분석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2019,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한국체육과학회지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28(3), pp. 1015~1023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74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46000">
              <a:schemeClr val="bg1">
                <a:lumMod val="95000"/>
                <a:alpha val="95000"/>
              </a:schemeClr>
            </a:gs>
            <a:gs pos="97000">
              <a:schemeClr val="bg1">
                <a:lumMod val="93000"/>
                <a:lumOff val="7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685BD-9A75-410E-999F-6B371ECDD92A}"/>
              </a:ext>
            </a:extLst>
          </p:cNvPr>
          <p:cNvSpPr txBox="1"/>
          <p:nvPr/>
        </p:nvSpPr>
        <p:spPr>
          <a:xfrm>
            <a:off x="1690020" y="659937"/>
            <a:ext cx="31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투수평가 지표</a:t>
            </a:r>
          </a:p>
        </p:txBody>
      </p:sp>
      <p:pic>
        <p:nvPicPr>
          <p:cNvPr id="6" name="그림 5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6971A57-CF62-44BB-B6E5-F6229807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098">
            <a:off x="464166" y="498747"/>
            <a:ext cx="907152" cy="907152"/>
          </a:xfrm>
          <a:prstGeom prst="rect">
            <a:avLst/>
          </a:prstGeom>
        </p:spPr>
      </p:pic>
      <p:pic>
        <p:nvPicPr>
          <p:cNvPr id="9" name="그림 8" descr="야구, 사람, 실외, 플레이어이(가) 표시된 사진&#10;&#10;자동 생성된 설명">
            <a:extLst>
              <a:ext uri="{FF2B5EF4-FFF2-40B4-BE49-F238E27FC236}">
                <a16:creationId xmlns:a16="http://schemas.microsoft.com/office/drawing/2014/main" id="{A92F1697-6897-480E-B90D-3EFC83FE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7" y="1564924"/>
            <a:ext cx="3853761" cy="50387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FD0799C-69CA-4F53-B958-9A7DAF118821}"/>
              </a:ext>
            </a:extLst>
          </p:cNvPr>
          <p:cNvGrpSpPr/>
          <p:nvPr/>
        </p:nvGrpSpPr>
        <p:grpSpPr>
          <a:xfrm>
            <a:off x="4365620" y="1911701"/>
            <a:ext cx="1940480" cy="636962"/>
            <a:chOff x="4487072" y="1250368"/>
            <a:chExt cx="1940480" cy="636962"/>
          </a:xfrm>
        </p:grpSpPr>
        <p:pic>
          <p:nvPicPr>
            <p:cNvPr id="11" name="그림 10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0486AB9A-30B0-4AE3-8AF3-7DF12FA0D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lasticWrap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072" y="1250368"/>
              <a:ext cx="636962" cy="6369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C0B19E-6ED8-49AC-BE27-7413AAC2A5F9}"/>
                </a:ext>
              </a:extLst>
            </p:cNvPr>
            <p:cNvSpPr txBox="1"/>
            <p:nvPr/>
          </p:nvSpPr>
          <p:spPr>
            <a:xfrm>
              <a:off x="5084471" y="1307239"/>
              <a:ext cx="1343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ERA</a:t>
              </a:r>
              <a:endPara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D2806A6-232E-4CE9-A909-25B44DDF00D7}"/>
              </a:ext>
            </a:extLst>
          </p:cNvPr>
          <p:cNvSpPr txBox="1"/>
          <p:nvPr/>
        </p:nvSpPr>
        <p:spPr>
          <a:xfrm>
            <a:off x="4315222" y="2503659"/>
            <a:ext cx="822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Earned Run Average;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방어율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평균자책점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FCC6E-3055-4840-B7FE-D489DD6990E3}"/>
              </a:ext>
            </a:extLst>
          </p:cNvPr>
          <p:cNvSpPr txBox="1"/>
          <p:nvPr/>
        </p:nvSpPr>
        <p:spPr>
          <a:xfrm>
            <a:off x="4684101" y="2822140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투수의 자책점에 대한 평균이며 가장 보편화된 투수평가기준이다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39BB6-FFED-4DF3-B07F-BE95F19A54C8}"/>
              </a:ext>
            </a:extLst>
          </p:cNvPr>
          <p:cNvSpPr txBox="1"/>
          <p:nvPr/>
        </p:nvSpPr>
        <p:spPr>
          <a:xfrm>
            <a:off x="5002582" y="3466123"/>
            <a:ext cx="134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K/9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87FF7-08FF-410A-ABB4-9B75AF3E1205}"/>
              </a:ext>
            </a:extLst>
          </p:cNvPr>
          <p:cNvSpPr txBox="1"/>
          <p:nvPr/>
        </p:nvSpPr>
        <p:spPr>
          <a:xfrm>
            <a:off x="4581407" y="3906074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이닝당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탈삼진 개수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5139C-BD3D-4F1D-BFBA-0E05521572BA}"/>
              </a:ext>
            </a:extLst>
          </p:cNvPr>
          <p:cNvSpPr txBox="1"/>
          <p:nvPr/>
        </p:nvSpPr>
        <p:spPr>
          <a:xfrm>
            <a:off x="4581406" y="4224555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투수가 타자에게 삼진을 빼앗은 수를 말한다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8F12D-167D-471F-911C-341BF11A146F}"/>
              </a:ext>
            </a:extLst>
          </p:cNvPr>
          <p:cNvSpPr txBox="1"/>
          <p:nvPr/>
        </p:nvSpPr>
        <p:spPr>
          <a:xfrm>
            <a:off x="5002582" y="4852761"/>
            <a:ext cx="134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BB/9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06BDB9-A2EC-4F35-87A8-17D3B8661B0F}"/>
              </a:ext>
            </a:extLst>
          </p:cNvPr>
          <p:cNvSpPr txBox="1"/>
          <p:nvPr/>
        </p:nvSpPr>
        <p:spPr>
          <a:xfrm>
            <a:off x="4684101" y="5443493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이닝당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볼넷 개수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고의사구 포함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E00F4-E8A4-4318-A0ED-C53343C5FEA8}"/>
              </a:ext>
            </a:extLst>
          </p:cNvPr>
          <p:cNvSpPr txBox="1"/>
          <p:nvPr/>
        </p:nvSpPr>
        <p:spPr>
          <a:xfrm>
            <a:off x="4456433" y="5850783"/>
            <a:ext cx="762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이닝 동안 허용한 볼넷의 개수이며 투수의 제구력을 평가하는 기준이다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6" name="그림 25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A48233D5-CE1C-4483-A383-6E3D21749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8" y="3389532"/>
            <a:ext cx="636962" cy="636962"/>
          </a:xfrm>
          <a:prstGeom prst="rect">
            <a:avLst/>
          </a:prstGeom>
        </p:spPr>
      </p:pic>
      <p:pic>
        <p:nvPicPr>
          <p:cNvPr id="27" name="그림 2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A731B888-4EA7-4E33-B6CC-0A94CF9D7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8" y="4790871"/>
            <a:ext cx="636962" cy="6369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4F68C5-44BA-4CE8-84F1-B3591319E892}"/>
              </a:ext>
            </a:extLst>
          </p:cNvPr>
          <p:cNvSpPr/>
          <p:nvPr/>
        </p:nvSpPr>
        <p:spPr>
          <a:xfrm>
            <a:off x="335666" y="1570426"/>
            <a:ext cx="11515266" cy="503871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72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356</Words>
  <Application>Microsoft Office PowerPoint</Application>
  <PresentationFormat>와이드스크린</PresentationFormat>
  <Paragraphs>71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G마켓 산스 TTF Light</vt:lpstr>
      <vt:lpstr>Arial</vt:lpstr>
      <vt:lpstr>G마켓 산스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Duck</dc:creator>
  <cp:lastModifiedBy>Duck</cp:lastModifiedBy>
  <cp:revision>16</cp:revision>
  <dcterms:created xsi:type="dcterms:W3CDTF">2020-08-07T18:11:11Z</dcterms:created>
  <dcterms:modified xsi:type="dcterms:W3CDTF">2020-08-08T05:47:57Z</dcterms:modified>
</cp:coreProperties>
</file>